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1"/>
  </p:notesMasterIdLst>
  <p:sldIdLst>
    <p:sldId id="360" r:id="rId3"/>
    <p:sldId id="354" r:id="rId4"/>
    <p:sldId id="355" r:id="rId5"/>
    <p:sldId id="361" r:id="rId6"/>
    <p:sldId id="256" r:id="rId7"/>
    <p:sldId id="265" r:id="rId8"/>
    <p:sldId id="266" r:id="rId9"/>
    <p:sldId id="362" r:id="rId10"/>
    <p:sldId id="359" r:id="rId11"/>
    <p:sldId id="268" r:id="rId12"/>
    <p:sldId id="269" r:id="rId13"/>
    <p:sldId id="337" r:id="rId14"/>
    <p:sldId id="270" r:id="rId15"/>
    <p:sldId id="291" r:id="rId16"/>
    <p:sldId id="292" r:id="rId17"/>
    <p:sldId id="364" r:id="rId18"/>
    <p:sldId id="274" r:id="rId19"/>
    <p:sldId id="275" r:id="rId20"/>
    <p:sldId id="277" r:id="rId21"/>
    <p:sldId id="278" r:id="rId22"/>
    <p:sldId id="365" r:id="rId23"/>
    <p:sldId id="294" r:id="rId24"/>
    <p:sldId id="315" r:id="rId25"/>
    <p:sldId id="316" r:id="rId26"/>
    <p:sldId id="280" r:id="rId27"/>
    <p:sldId id="340" r:id="rId28"/>
    <p:sldId id="281" r:id="rId29"/>
    <p:sldId id="295" r:id="rId30"/>
    <p:sldId id="296" r:id="rId31"/>
    <p:sldId id="297" r:id="rId32"/>
    <p:sldId id="285" r:id="rId33"/>
    <p:sldId id="366" r:id="rId34"/>
    <p:sldId id="298" r:id="rId35"/>
    <p:sldId id="288" r:id="rId36"/>
    <p:sldId id="289" r:id="rId37"/>
    <p:sldId id="290" r:id="rId38"/>
    <p:sldId id="367" r:id="rId39"/>
    <p:sldId id="300" r:id="rId40"/>
    <p:sldId id="301" r:id="rId41"/>
    <p:sldId id="303" r:id="rId42"/>
    <p:sldId id="304" r:id="rId43"/>
    <p:sldId id="306" r:id="rId44"/>
    <p:sldId id="305" r:id="rId45"/>
    <p:sldId id="368" r:id="rId46"/>
    <p:sldId id="308" r:id="rId47"/>
    <p:sldId id="309" r:id="rId48"/>
    <p:sldId id="302" r:id="rId49"/>
    <p:sldId id="310" r:id="rId50"/>
    <p:sldId id="311" r:id="rId51"/>
    <p:sldId id="312" r:id="rId52"/>
    <p:sldId id="313" r:id="rId53"/>
    <p:sldId id="314" r:id="rId54"/>
    <p:sldId id="369" r:id="rId55"/>
    <p:sldId id="318" r:id="rId56"/>
    <p:sldId id="321" r:id="rId57"/>
    <p:sldId id="363" r:id="rId58"/>
    <p:sldId id="332" r:id="rId59"/>
    <p:sldId id="333" r:id="rId60"/>
    <p:sldId id="323" r:id="rId61"/>
    <p:sldId id="319" r:id="rId62"/>
    <p:sldId id="336" r:id="rId63"/>
    <p:sldId id="324" r:id="rId64"/>
    <p:sldId id="331" r:id="rId65"/>
    <p:sldId id="370" r:id="rId66"/>
    <p:sldId id="327" r:id="rId67"/>
    <p:sldId id="328" r:id="rId68"/>
    <p:sldId id="276" r:id="rId69"/>
    <p:sldId id="330" r:id="rId70"/>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61"/>
            <p14:sldId id="256"/>
            <p14:sldId id="265"/>
            <p14:sldId id="266"/>
            <p14:sldId id="362"/>
            <p14:sldId id="359"/>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289"/>
            <p14:sldId id="290"/>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3765" autoAdjust="0"/>
  </p:normalViewPr>
  <p:slideViewPr>
    <p:cSldViewPr snapToGrid="0">
      <p:cViewPr>
        <p:scale>
          <a:sx n="66" d="100"/>
          <a:sy n="66" d="100"/>
        </p:scale>
        <p:origin x="2563" y="68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a:t>
            </a:r>
            <a:r>
              <a:rPr lang="en-US" sz="1200" baseline="0" dirty="0" smtClean="0"/>
              <a:t> in the ‘c’ (which stands for combine)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2" name="Google Shape;232;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a:t>
            </a:r>
            <a:r>
              <a:rPr lang="en-US" sz="1200" baseline="0" dirty="0" smtClean="0"/>
              <a: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R has many ways to rename columns because of how important it is. You</a:t>
            </a:r>
            <a:r>
              <a:rPr lang="en-US" sz="1200" baseline="0" dirty="0" smtClean="0"/>
              <a:t> can also use a dedicated </a:t>
            </a:r>
            <a:r>
              <a:rPr lang="en-US" sz="1200" baseline="0" dirty="0" err="1" smtClean="0"/>
              <a:t>dplyr</a:t>
            </a:r>
            <a:r>
              <a:rPr lang="en-US" sz="1200" baseline="0" dirty="0" smtClean="0"/>
              <a:t> function, rename() to accomplish this as well. Note that as opposed to select(), when using rename(), all the columns are </a:t>
            </a:r>
            <a:r>
              <a:rPr lang="en-US" sz="1200" baseline="0" dirty="0" err="1" smtClean="0"/>
              <a:t>retaimed</a:t>
            </a:r>
            <a:r>
              <a:rPr lang="en-US" sz="1200" baseline="0" dirty="0" smtClean="0"/>
              <a:t> in the output of the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1200" dirty="0" err="1" smtClean="0">
                <a:solidFill>
                  <a:srgbClr val="333333"/>
                </a:solidFill>
                <a:highlight>
                  <a:srgbClr val="FFFFFF"/>
                </a:highlight>
              </a:rPr>
              <a:t>tidyverse</a:t>
            </a:r>
            <a:r>
              <a:rPr lang="en-US" sz="1200" dirty="0" smtClean="0">
                <a:solidFill>
                  <a:srgbClr val="333333"/>
                </a:solidFill>
                <a:highlight>
                  <a:srgbClr val="FFFFFF"/>
                </a:highlight>
              </a:rPr>
              <a:t>, you will spend much less time munging data from one representation to another, allowing you to spend more time on the analytic questions at hand.</a:t>
            </a:r>
            <a:r>
              <a:rPr lang="en-US" sz="1200" dirty="0" smtClean="0"/>
              <a:t> The </a:t>
            </a:r>
            <a:r>
              <a:rPr lang="en-US" sz="1200" dirty="0" err="1" smtClean="0"/>
              <a:t>dplyr</a:t>
            </a:r>
            <a:r>
              <a:rPr lang="en-US" sz="1200" dirty="0" smtClean="0"/>
              <a:t> package provides functions that begin this process, they help you carve, expand, and collapse data.</a:t>
            </a:r>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spcBef>
                <a:spcPts val="0"/>
              </a:spcBef>
              <a:spcAft>
                <a:spcPts val="0"/>
              </a:spcAft>
              <a:buNone/>
            </a:pPr>
            <a:endParaRPr lang="en-US" sz="1200" dirty="0"/>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Here are some important logical operators to know about. </a:t>
            </a:r>
            <a:r>
              <a:rPr lang="en-US" sz="1200" dirty="0" smtClean="0">
                <a:solidFill>
                  <a:schemeClr val="dk1"/>
                </a:solidFill>
                <a:latin typeface="Calibri"/>
                <a:ea typeface="Calibri"/>
                <a:cs typeface="Calibri"/>
                <a:sym typeface="Calibri"/>
              </a:rPr>
              <a:t>They will all come in handy when you’re filtering rows of a data frame.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Use != if you want to select rows in which a value is not equal to something else.</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is.na is how you can test for missing values. </a:t>
            </a:r>
            <a:r>
              <a:rPr lang="en-US" sz="1200" dirty="0" smtClean="0">
                <a:solidFill>
                  <a:schemeClr val="dk1"/>
                </a:solidFill>
                <a:latin typeface="Calibri"/>
                <a:ea typeface="Calibri"/>
                <a:cs typeface="Calibri"/>
                <a:sym typeface="Calibri"/>
              </a:rPr>
              <a:t>This can be very useful as often </a:t>
            </a:r>
            <a:r>
              <a:rPr lang="en-US" sz="1200" dirty="0">
                <a:solidFill>
                  <a:schemeClr val="dk1"/>
                </a:solidFill>
                <a:latin typeface="Calibri"/>
                <a:ea typeface="Calibri"/>
                <a:cs typeface="Calibri"/>
                <a:sym typeface="Calibri"/>
              </a:rPr>
              <a:t>times you want to remove missing values</a:t>
            </a:r>
            <a:r>
              <a:rPr lang="en-US" sz="1200" dirty="0" smtClean="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Note that</a:t>
            </a:r>
            <a:r>
              <a:rPr lang="en-US" sz="1200" baseline="0" dirty="0" smtClean="0">
                <a:solidFill>
                  <a:schemeClr val="dk1"/>
                </a:solidFill>
                <a:latin typeface="Calibri"/>
                <a:ea typeface="Calibri"/>
                <a:cs typeface="Calibri"/>
                <a:sym typeface="Calibri"/>
              </a:rPr>
              <a:t> in these examples x always represents the name of a column in your data frame.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p2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Combining logical operators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have a variety of operators with which to join two or more logic</a:t>
            </a:r>
            <a:r>
              <a:rPr lang="en-US" baseline="0" dirty="0" smtClean="0"/>
              <a:t> statements.</a:t>
            </a:r>
            <a:endParaRPr lang="en-US" dirty="0" smtClean="0"/>
          </a:p>
          <a:p>
            <a:pPr marL="0" lvl="0" indent="0" algn="l" rtl="0">
              <a:spcBef>
                <a:spcPts val="0"/>
              </a:spcBef>
              <a:spcAft>
                <a:spcPts val="0"/>
              </a:spcAft>
              <a:buNone/>
            </a:pPr>
            <a:r>
              <a:rPr lang="en-US" dirty="0" smtClean="0"/>
              <a:t>You could formally tell filter to join the two logical tests using the ‘&amp;’ symbol. You can include an ‘or’ condition using the pipe character |, e.g. condition A | condition B.</a:t>
            </a:r>
          </a:p>
          <a:p>
            <a:pPr marL="0" lvl="0" indent="0" algn="l" rtl="0">
              <a:spcBef>
                <a:spcPts val="0"/>
              </a:spcBef>
              <a:spcAft>
                <a:spcPts val="0"/>
              </a:spcAft>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we have a decent toolkit of functions with which to manipulate our data we should take a step back and talk about the data analysis process.</a:t>
            </a:r>
          </a:p>
          <a:p>
            <a:pPr marL="0" lvl="0" indent="0" algn="l" rtl="0">
              <a:spcBef>
                <a:spcPts val="0"/>
              </a:spcBef>
              <a:spcAft>
                <a:spcPts val="0"/>
              </a:spcAft>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lvl="0" indent="0" algn="l" rtl="0">
              <a:spcBef>
                <a:spcPts val="0"/>
              </a:spcBef>
              <a:spcAft>
                <a:spcPts val="0"/>
              </a:spcAft>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err="1" smtClean="0"/>
              <a:t>wel</a:t>
            </a:r>
            <a:r>
              <a:rPr lang="en-US" baseline="0" dirty="0" smtClean="0"/>
              <a:t>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will start with three functions that are handy ways to find the data you’re interested in the large laboratory datasets regularly dumped on you. Reducing a data set to a subset of columns and/or rows are common operations,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start slowly, with the select function.It’s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first </a:t>
            </a:r>
            <a:r>
              <a:rPr lang="en-US" sz="1200" dirty="0" err="1">
                <a:solidFill>
                  <a:schemeClr val="dk1"/>
                </a:solidFill>
                <a:latin typeface="Calibri"/>
                <a:ea typeface="Calibri"/>
                <a:cs typeface="Calibri"/>
                <a:sym typeface="Calibri"/>
              </a:rPr>
              <a:t>dplyr</a:t>
            </a:r>
            <a:r>
              <a:rPr lang="en-US" sz="1200" dirty="0">
                <a:solidFill>
                  <a:schemeClr val="dk1"/>
                </a:solidFill>
                <a:latin typeface="Calibri"/>
                <a:ea typeface="Calibri"/>
                <a:cs typeface="Calibri"/>
                <a:sym typeface="Calibri"/>
              </a:rPr>
              <a:t> function we’ll look at is select(). Select extracts columns </a:t>
            </a:r>
            <a:r>
              <a:rPr lang="en-US" sz="1200" dirty="0" smtClean="0">
                <a:solidFill>
                  <a:schemeClr val="dk1"/>
                </a:solidFill>
                <a:latin typeface="Calibri"/>
                <a:ea typeface="Calibri"/>
                <a:cs typeface="Calibri"/>
                <a:sym typeface="Calibri"/>
              </a:rPr>
              <a:t>of your choosing from </a:t>
            </a:r>
            <a:r>
              <a:rPr lang="en-US" sz="1200" dirty="0">
                <a:solidFill>
                  <a:schemeClr val="dk1"/>
                </a:solidFill>
                <a:latin typeface="Calibri"/>
                <a:ea typeface="Calibri"/>
                <a:cs typeface="Calibri"/>
                <a:sym typeface="Calibri"/>
              </a:rPr>
              <a:t>a data </a:t>
            </a:r>
            <a:r>
              <a:rPr lang="en-US" sz="1200" dirty="0" smtClean="0">
                <a:solidFill>
                  <a:schemeClr val="dk1"/>
                </a:solidFill>
                <a:latin typeface="Calibri"/>
                <a:ea typeface="Calibri"/>
                <a:cs typeface="Calibri"/>
                <a:sym typeface="Calibri"/>
              </a:rPr>
              <a:t>frame and returns these columns as a new data frame. </a:t>
            </a: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a:t>
            </a:r>
            <a:r>
              <a:rPr lang="en-US" sz="1200" dirty="0">
                <a:solidFill>
                  <a:schemeClr val="dk1"/>
                </a:solidFill>
                <a:latin typeface="Calibri"/>
                <a:ea typeface="Calibri"/>
                <a:cs typeface="Calibri"/>
                <a:sym typeface="Calibri"/>
              </a:rPr>
              <a:t>takes </a:t>
            </a:r>
            <a:r>
              <a:rPr lang="en-US" sz="1200" dirty="0" smtClean="0">
                <a:solidFill>
                  <a:schemeClr val="dk1"/>
                </a:solidFill>
                <a:latin typeface="Calibri"/>
                <a:ea typeface="Calibri"/>
                <a:cs typeface="Calibri"/>
                <a:sym typeface="Calibri"/>
              </a:rPr>
              <a:t>the starting </a:t>
            </a:r>
            <a:r>
              <a:rPr lang="en-US" sz="1200" dirty="0">
                <a:solidFill>
                  <a:schemeClr val="dk1"/>
                </a:solidFill>
                <a:latin typeface="Calibri"/>
                <a:ea typeface="Calibri"/>
                <a:cs typeface="Calibri"/>
                <a:sym typeface="Calibri"/>
              </a:rPr>
              <a:t>data frame as </a:t>
            </a:r>
            <a:r>
              <a:rPr lang="en-US" sz="1200" b="0" dirty="0">
                <a:solidFill>
                  <a:schemeClr val="dk1"/>
                </a:solidFill>
                <a:latin typeface="Calibri"/>
                <a:ea typeface="Calibri"/>
                <a:cs typeface="Calibri"/>
                <a:sym typeface="Calibri"/>
              </a:rPr>
              <a:t>its first </a:t>
            </a:r>
            <a:r>
              <a:rPr lang="en-US" sz="1200" b="0" dirty="0" smtClean="0">
                <a:solidFill>
                  <a:schemeClr val="dk1"/>
                </a:solidFill>
                <a:latin typeface="Calibri"/>
                <a:ea typeface="Calibri"/>
                <a:cs typeface="Calibri"/>
                <a:sym typeface="Calibri"/>
              </a:rPr>
              <a:t>argument, "data"</a:t>
            </a:r>
            <a:r>
              <a:rPr lang="en-US" sz="1200" dirty="0" smtClean="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After that it takes any number of additional arguments that specify the columns that you want to pick</a:t>
            </a:r>
            <a:r>
              <a:rPr lang="en-US" sz="1200" dirty="0" smtClean="0">
                <a:solidFill>
                  <a:schemeClr val="dk1"/>
                </a:solidFill>
                <a:latin typeface="Calibri"/>
                <a:ea typeface="Calibri"/>
                <a:cs typeface="Calibri"/>
                <a:sym typeface="Calibri"/>
              </a:rPr>
              <a:t>. In it’s simplest form, those additional arguments will just be the names of the columns</a:t>
            </a:r>
            <a:r>
              <a:rPr lang="en-US" sz="1200" baseline="0" dirty="0" smtClean="0">
                <a:solidFill>
                  <a:schemeClr val="dk1"/>
                </a:solidFill>
                <a:latin typeface="Calibri"/>
                <a:ea typeface="Calibri"/>
                <a:cs typeface="Calibri"/>
                <a:sym typeface="Calibri"/>
              </a:rPr>
              <a:t> that you want to select.  However, in very wide datasets, writing out the names of the columns you want can sometimes be laborious. It doesn’t scale well. That’s why the developers of the </a:t>
            </a:r>
            <a:r>
              <a:rPr lang="en-US" sz="1200" baseline="0" dirty="0" err="1" smtClean="0">
                <a:solidFill>
                  <a:schemeClr val="dk1"/>
                </a:solidFill>
                <a:latin typeface="Calibri"/>
                <a:ea typeface="Calibri"/>
                <a:cs typeface="Calibri"/>
                <a:sym typeface="Calibri"/>
              </a:rPr>
              <a:t>dplyr</a:t>
            </a:r>
            <a:r>
              <a:rPr lang="en-US" sz="1200" baseline="0" dirty="0" smtClean="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Let’s take a look at the orders data frame that we loaded </a:t>
            </a:r>
            <a:r>
              <a:rPr lang="en-US" sz="1200" dirty="0" smtClean="0">
                <a:solidFill>
                  <a:schemeClr val="dk1"/>
                </a:solidFill>
                <a:latin typeface="Calibri"/>
                <a:ea typeface="Calibri"/>
                <a:cs typeface="Calibri"/>
                <a:sym typeface="Calibri"/>
              </a:rPr>
              <a:t>earlier in </a:t>
            </a:r>
            <a:r>
              <a:rPr lang="en-US" sz="1200" dirty="0">
                <a:solidFill>
                  <a:schemeClr val="dk1"/>
                </a:solidFill>
                <a:latin typeface="Calibri"/>
                <a:ea typeface="Calibri"/>
                <a:cs typeface="Calibri"/>
                <a:sym typeface="Calibri"/>
              </a:rPr>
              <a:t>the </a:t>
            </a:r>
            <a:r>
              <a:rPr lang="en-US" sz="1200" dirty="0" smtClean="0">
                <a:solidFill>
                  <a:schemeClr val="dk1"/>
                </a:solidFill>
                <a:latin typeface="Calibri"/>
                <a:ea typeface="Calibri"/>
                <a:cs typeface="Calibri"/>
                <a:sym typeface="Calibri"/>
              </a:rPr>
              <a:t>lesson, for </a:t>
            </a:r>
            <a:r>
              <a:rPr lang="en-US" sz="1200" dirty="0">
                <a:solidFill>
                  <a:schemeClr val="dk1"/>
                </a:solidFill>
                <a:latin typeface="Calibri"/>
                <a:ea typeface="Calibri"/>
                <a:cs typeface="Calibri"/>
                <a:sym typeface="Calibri"/>
              </a:rPr>
              <a:t>example.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select statement will take the data frame ‘orders’, and return a new data frame that only has the columns </a:t>
            </a:r>
            <a:r>
              <a:rPr lang="en-US" sz="1200" dirty="0" smtClean="0">
                <a:solidFill>
                  <a:schemeClr val="dk1"/>
                </a:solidFill>
                <a:latin typeface="Calibri"/>
                <a:ea typeface="Calibri"/>
                <a:cs typeface="Calibri"/>
                <a:sym typeface="Calibri"/>
              </a:rPr>
              <a:t>description and department</a:t>
            </a:r>
            <a:r>
              <a:rPr lang="en-US" sz="1200" dirty="0">
                <a:solidFill>
                  <a:schemeClr val="dk1"/>
                </a:solidFill>
                <a:latin typeface="Calibri"/>
                <a:ea typeface="Calibri"/>
                <a:cs typeface="Calibri"/>
                <a:sym typeface="Calibri"/>
              </a:rPr>
              <a:t>. You could list as many </a:t>
            </a:r>
            <a:r>
              <a:rPr lang="en-US" sz="1200" dirty="0" smtClean="0">
                <a:solidFill>
                  <a:schemeClr val="dk1"/>
                </a:solidFill>
                <a:latin typeface="Calibri"/>
                <a:ea typeface="Calibri"/>
                <a:cs typeface="Calibri"/>
                <a:sym typeface="Calibri"/>
              </a:rPr>
              <a:t>or </a:t>
            </a:r>
            <a:r>
              <a:rPr lang="en-US" sz="1200" dirty="0">
                <a:solidFill>
                  <a:schemeClr val="dk1"/>
                </a:solidFill>
                <a:latin typeface="Calibri"/>
                <a:ea typeface="Calibri"/>
                <a:cs typeface="Calibri"/>
                <a:sym typeface="Calibri"/>
              </a:rPr>
              <a:t>as few column names as you want in the select function, it will bring back everything you </a:t>
            </a:r>
            <a:r>
              <a:rPr lang="en-US" sz="1200" dirty="0" smtClean="0">
                <a:solidFill>
                  <a:schemeClr val="dk1"/>
                </a:solidFill>
                <a:latin typeface="Calibri"/>
                <a:ea typeface="Calibri"/>
                <a:cs typeface="Calibri"/>
                <a:sym typeface="Calibri"/>
              </a:rPr>
              <a:t>list.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5/1/2019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xmlns=""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 xmlns:a16="http://schemas.microsoft.com/office/drawing/2014/main" val="20000"/>
                    </a:ext>
                  </a:extLst>
                </a:gridCol>
                <a:gridCol w="684088">
                  <a:extLst>
                    <a:ext uri="{9D8B030D-6E8A-4147-A177-3AD203B41FA5}">
                      <a16:colId xmlns="" xmlns:a16="http://schemas.microsoft.com/office/drawing/2014/main" val="20001"/>
                    </a:ext>
                  </a:extLst>
                </a:gridCol>
                <a:gridCol w="990222">
                  <a:extLst>
                    <a:ext uri="{9D8B030D-6E8A-4147-A177-3AD203B41FA5}">
                      <a16:colId xmlns="" xmlns:a16="http://schemas.microsoft.com/office/drawing/2014/main" val="20002"/>
                    </a:ext>
                  </a:extLst>
                </a:gridCol>
                <a:gridCol w="1218220">
                  <a:extLst>
                    <a:ext uri="{9D8B030D-6E8A-4147-A177-3AD203B41FA5}">
                      <a16:colId xmlns=""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 xmlns:a16="http://schemas.microsoft.com/office/drawing/2014/main" val="20000"/>
                    </a:ext>
                  </a:extLst>
                </a:gridCol>
                <a:gridCol w="768684">
                  <a:extLst>
                    <a:ext uri="{9D8B030D-6E8A-4147-A177-3AD203B41FA5}">
                      <a16:colId xmlns=""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 xmlns:a16="http://schemas.microsoft.com/office/drawing/2014/main" val="20000"/>
                    </a:ext>
                  </a:extLst>
                </a:gridCol>
                <a:gridCol w="900814">
                  <a:extLst>
                    <a:ext uri="{9D8B030D-6E8A-4147-A177-3AD203B41FA5}">
                      <a16:colId xmlns=""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a:solidFill>
                  <a:srgbClr val="005493"/>
                </a:solidFill>
                <a:sym typeface="Arial"/>
              </a:rPr>
              <a:t>2</a:t>
            </a:r>
            <a:endParaRPr lang="en-US" sz="5400" dirty="0">
              <a:solidFill>
                <a:srgbClr val="005493"/>
              </a:solidFill>
              <a:sym typeface="Arial"/>
            </a:endParaRPr>
          </a:p>
        </p:txBody>
      </p:sp>
      <p:sp>
        <p:nvSpPr>
          <p:cNvPr id="6" name="Google Shape;218;p24"/>
          <p:cNvSpPr txBox="1"/>
          <p:nvPr/>
        </p:nvSpPr>
        <p:spPr>
          <a:xfrm>
            <a:off x="906180" y="1859498"/>
            <a:ext cx="9196829" cy="1323482"/>
          </a:xfrm>
          <a:prstGeom prst="rect">
            <a:avLst/>
          </a:prstGeom>
          <a:noFill/>
          <a:ln>
            <a:noFill/>
          </a:ln>
        </p:spPr>
        <p:txBody>
          <a:bodyPr spcFirstLastPara="1" wrap="square" lIns="0" tIns="6455" rIns="0" bIns="0" anchor="t" anchorCtr="0">
            <a:noAutofit/>
          </a:bodyPr>
          <a:lstStyle/>
          <a:p>
            <a:pPr marL="6803"/>
            <a:r>
              <a:rPr lang="en-US" sz="2652" dirty="0">
                <a:solidFill>
                  <a:srgbClr val="005493"/>
                </a:solidFill>
                <a:latin typeface="Calibri"/>
                <a:ea typeface="Calibri"/>
                <a:cs typeface="Calibri"/>
                <a:sym typeface="Calibri"/>
              </a:rPr>
              <a:t>Alter the code to select just the </a:t>
            </a:r>
            <a:r>
              <a:rPr lang="en-US" sz="2652" b="1" dirty="0" err="1" smtClean="0">
                <a:solidFill>
                  <a:srgbClr val="005493"/>
                </a:solidFill>
              </a:rPr>
              <a:t>order_status_c</a:t>
            </a:r>
            <a:r>
              <a:rPr lang="en-US" sz="2652" b="1" dirty="0" smtClean="0">
                <a:solidFill>
                  <a:srgbClr val="005493"/>
                </a:solidFill>
              </a:rPr>
              <a:t> </a:t>
            </a:r>
            <a:r>
              <a:rPr lang="en-US" sz="2652" dirty="0">
                <a:solidFill>
                  <a:srgbClr val="005493"/>
                </a:solidFill>
                <a:latin typeface="Calibri"/>
                <a:ea typeface="Calibri"/>
                <a:cs typeface="Calibri"/>
                <a:sym typeface="Calibri"/>
              </a:rPr>
              <a:t>column using the (1) column name and the (2) column number:</a:t>
            </a:r>
            <a:endParaRPr sz="2652" dirty="0">
              <a:latin typeface="Calibri"/>
              <a:ea typeface="Calibri"/>
              <a:cs typeface="Calibri"/>
              <a:sym typeface="Calibri"/>
            </a:endParaRPr>
          </a:p>
          <a:p>
            <a:pPr marL="6803">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orders,description</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department)</a:t>
            </a:r>
            <a:endParaRPr sz="2652" dirty="0">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652" dirty="0" err="1" smtClean="0">
                <a:latin typeface="Consolas" panose="020B0609020204030204" pitchFamily="49" charset="0"/>
                <a:ea typeface="Courier New"/>
                <a:cs typeface="Consolas" panose="020B0609020204030204" pitchFamily="49" charset="0"/>
                <a:sym typeface="Courier New"/>
              </a:rPr>
              <a:t>order_status_c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latin typeface="Consolas" panose="020B0609020204030204" pitchFamily="49" charset="0"/>
                <a:ea typeface="Courier New"/>
                <a:cs typeface="Consolas" panose="020B0609020204030204" pitchFamily="49" charset="0"/>
                <a:sym typeface="Courier New"/>
              </a:rPr>
              <a:t>8</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4" y="1639845"/>
            <a:ext cx="2171700" cy="3133725"/>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236;p26"/>
          <p:cNvSpPr txBox="1"/>
          <p:nvPr/>
        </p:nvSpPr>
        <p:spPr>
          <a:xfrm>
            <a:off x="-439777" y="5586915"/>
            <a:ext cx="563407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9" name="Google Shape;257;p28"/>
          <p:cNvSpPr txBox="1"/>
          <p:nvPr/>
        </p:nvSpPr>
        <p:spPr>
          <a:xfrm>
            <a:off x="117673" y="4108869"/>
            <a:ext cx="12871048" cy="396643"/>
          </a:xfrm>
          <a:prstGeom prst="rect">
            <a:avLst/>
          </a:prstGeom>
          <a:noFill/>
          <a:ln>
            <a:noFill/>
          </a:ln>
        </p:spPr>
        <p:txBody>
          <a:bodyPr spcFirstLastPara="1" wrap="square" lIns="0" tIns="8156" rIns="0" bIns="0" anchor="t" anchorCtr="0">
            <a:noAutofit/>
          </a:bodyPr>
          <a:lstStyle/>
          <a:p>
            <a:pPr marL="6803"/>
            <a:r>
              <a:rPr lang="en-US" sz="3200" b="1" dirty="0" err="1" smtClean="0">
                <a:latin typeface="Calibri" panose="020F0502020204030204" pitchFamily="34" charset="0"/>
                <a:ea typeface="Trebuchet MS"/>
                <a:cs typeface="Trebuchet MS"/>
                <a:sym typeface="Trebuchet MS"/>
              </a:rPr>
              <a:t>num_range</a:t>
            </a:r>
            <a:r>
              <a:rPr lang="en-US" sz="3200" b="1" dirty="0" smtClean="0">
                <a:latin typeface="Calibri" panose="020F0502020204030204" pitchFamily="34" charset="0"/>
                <a:ea typeface="Trebuchet MS"/>
                <a:cs typeface="Trebuchet MS"/>
                <a:sym typeface="Trebuchet MS"/>
              </a:rPr>
              <a:t>()  </a:t>
            </a:r>
            <a:r>
              <a:rPr lang="en-US" sz="3200" dirty="0" smtClean="0">
                <a:latin typeface="Calibri"/>
                <a:ea typeface="Calibri"/>
                <a:cs typeface="Calibri"/>
                <a:sym typeface="Calibri"/>
              </a:rPr>
              <a:t>Select </a:t>
            </a:r>
            <a:r>
              <a:rPr lang="en-US" sz="3200" dirty="0">
                <a:latin typeface="Calibri"/>
                <a:ea typeface="Calibri"/>
                <a:cs typeface="Calibri"/>
                <a:sym typeface="Calibri"/>
              </a:rPr>
              <a:t>columns named in prefix, number style</a:t>
            </a:r>
            <a:endParaRPr sz="3200" dirty="0">
              <a:latin typeface="Calibri" panose="020F0502020204030204" pitchFamily="34" charset="0"/>
              <a:ea typeface="Calibri"/>
              <a:cs typeface="Calibri"/>
              <a:sym typeface="Calibri"/>
            </a:endParaRPr>
          </a:p>
        </p:txBody>
      </p:sp>
      <p:grpSp>
        <p:nvGrpSpPr>
          <p:cNvPr id="20" name="Group 19"/>
          <p:cNvGrpSpPr/>
          <p:nvPr/>
        </p:nvGrpSpPr>
        <p:grpSpPr>
          <a:xfrm>
            <a:off x="2377259" y="4608555"/>
            <a:ext cx="9690716" cy="654469"/>
            <a:chOff x="2297839" y="1583736"/>
            <a:chExt cx="9690716" cy="765453"/>
          </a:xfrm>
        </p:grpSpPr>
        <p:sp>
          <p:nvSpPr>
            <p:cNvPr id="21"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2" name="Rectangle 21"/>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num_range</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x“,1:5)</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733998" y="2995961"/>
            <a:ext cx="5596958" cy="2441413"/>
          </a:xfrm>
          <a:custGeom>
            <a:avLst/>
            <a:gdLst/>
            <a:ahLst/>
            <a:cxnLst/>
            <a:rect l="l" t="t" r="r" b="b"/>
            <a:pathLst>
              <a:path w="10447655" h="3976370" extrusionOk="0">
                <a:moveTo>
                  <a:pt x="2256215" y="0"/>
                </a:moveTo>
                <a:lnTo>
                  <a:pt x="0" y="3150"/>
                </a:lnTo>
                <a:lnTo>
                  <a:pt x="7843" y="1183557"/>
                </a:lnTo>
                <a:lnTo>
                  <a:pt x="3453340" y="3976184"/>
                </a:lnTo>
                <a:lnTo>
                  <a:pt x="10447599" y="247667"/>
                </a:lnTo>
                <a:lnTo>
                  <a:pt x="2256215" y="0"/>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272" name="Google Shape;272;p29"/>
          <p:cNvSpPr/>
          <p:nvPr/>
        </p:nvSpPr>
        <p:spPr>
          <a:xfrm>
            <a:off x="6530524" y="3063545"/>
            <a:ext cx="4093714" cy="24746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273" name="Google Shape;273;p29"/>
          <p:cNvSpPr/>
          <p:nvPr/>
        </p:nvSpPr>
        <p:spPr>
          <a:xfrm>
            <a:off x="6572799" y="3024570"/>
            <a:ext cx="4033125" cy="241280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9" name="Google Shape;46;p7"/>
          <p:cNvSpPr>
            <a:spLocks noChangeAspect="1"/>
          </p:cNvSpPr>
          <p:nvPr/>
        </p:nvSpPr>
        <p:spPr>
          <a:xfrm>
            <a:off x="11152671" y="5805616"/>
            <a:ext cx="776274" cy="83567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a:t>
            </a:r>
            <a:r>
              <a:rPr lang="en-US" sz="3600" dirty="0" smtClean="0">
                <a:latin typeface="Arial Narrow" panose="020B0606020202030204" pitchFamily="34" charset="0"/>
              </a:rPr>
              <a:t>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a:t>
            </a:r>
            <a:r>
              <a:rPr lang="en-US" sz="3600" dirty="0" smtClean="0">
                <a:latin typeface="Arial Narrow" panose="020B0606020202030204" pitchFamily="34" charset="0"/>
              </a:rPr>
              <a:t>data</a:t>
            </a:r>
            <a:endParaRPr lang="en-US" sz="3600" dirty="0" smtClean="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 xmlns:a16="http://schemas.microsoft.com/office/drawing/2014/main" val="20000"/>
                    </a:ext>
                  </a:extLst>
                </a:gridCol>
                <a:gridCol w="4902148">
                  <a:extLst>
                    <a:ext uri="{9D8B030D-6E8A-4147-A177-3AD203B41FA5}">
                      <a16:colId xmlns=""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 xmlns:a16="http://schemas.microsoft.com/office/drawing/2014/main" val="20000"/>
                    </a:ext>
                  </a:extLst>
                </a:gridCol>
                <a:gridCol w="2850598">
                  <a:extLst>
                    <a:ext uri="{9D8B030D-6E8A-4147-A177-3AD203B41FA5}">
                      <a16:colId xmlns=""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1053319"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6803" marR="2721">
              <a:buClr>
                <a:srgbClr val="3577A9"/>
              </a:buClr>
            </a:pPr>
            <a:endParaRPr lang="en-US" sz="24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a:t>
            </a:r>
            <a:r>
              <a:rPr lang="en-US" sz="2800" dirty="0" smtClean="0">
                <a:solidFill>
                  <a:srgbClr val="005493"/>
                </a:solidFill>
                <a:latin typeface="Calibri"/>
                <a:ea typeface="Calibri"/>
                <a:cs typeface="Calibri"/>
                <a:sym typeface="Calibri"/>
              </a:rPr>
              <a:t>for any of </a:t>
            </a:r>
            <a:r>
              <a:rPr lang="en-US" sz="2800" dirty="0">
                <a:solidFill>
                  <a:srgbClr val="005493"/>
                </a:solidFill>
                <a:latin typeface="Calibri"/>
                <a:ea typeface="Calibri"/>
                <a:cs typeface="Calibri"/>
                <a:sym typeface="Calibri"/>
              </a:rPr>
              <a:t>one of the following departments: OB GYN CLINIC, GERIATRIC CLINIC, or PEDIATRIC CLINICS </a:t>
            </a: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a:t>
            </a:r>
            <a:r>
              <a:rPr lang="en-US" sz="5196" dirty="0">
                <a:solidFill>
                  <a:srgbClr val="005493"/>
                </a:solidFill>
                <a:latin typeface="Calibri"/>
                <a:ea typeface="Calibri"/>
                <a:cs typeface="Calibri"/>
                <a:sym typeface="Calibri"/>
              </a:rPr>
              <a:t>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smtClean="0">
                <a:solidFill>
                  <a:srgbClr val="005493"/>
                </a:solidFill>
              </a:rPr>
              <a:t>03-Transform.Rmd</a:t>
            </a:r>
            <a:r>
              <a:rPr lang="en-US" sz="4400" dirty="0" smtClean="0">
                <a:solidFill>
                  <a:srgbClr val="005493"/>
                </a:solidFill>
                <a:latin typeface="Calibri"/>
                <a:ea typeface="Calibri"/>
                <a:cs typeface="Calibri"/>
                <a:sym typeface="Calibri"/>
              </a:rPr>
              <a:t>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spTree>
    <p:extLst>
      <p:ext uri="{BB962C8B-B14F-4D97-AF65-F5344CB8AC3E}">
        <p14:creationId xmlns:p14="http://schemas.microsoft.com/office/powerpoint/2010/main" val="28792913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71700"/>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71700"/>
        </p:xfrm>
        <a:graphic>
          <a:graphicData uri="http://schemas.openxmlformats.org/drawingml/2006/table">
            <a:tbl>
              <a:tblPr firstRow="1" bandRow="1"/>
              <a:tblGrid>
                <a:gridCol w="1253970">
                  <a:extLst>
                    <a:ext uri="{9D8B030D-6E8A-4147-A177-3AD203B41FA5}">
                      <a16:colId xmlns="" xmlns:a16="http://schemas.microsoft.com/office/drawing/2014/main" val="20000"/>
                    </a:ext>
                  </a:extLst>
                </a:gridCol>
                <a:gridCol w="1059904">
                  <a:extLst>
                    <a:ext uri="{9D8B030D-6E8A-4147-A177-3AD203B41FA5}">
                      <a16:colId xmlns="" xmlns:a16="http://schemas.microsoft.com/office/drawing/2014/main" val="20001"/>
                    </a:ext>
                  </a:extLst>
                </a:gridCol>
                <a:gridCol w="1799822">
                  <a:extLst>
                    <a:ext uri="{9D8B030D-6E8A-4147-A177-3AD203B41FA5}">
                      <a16:colId xmlns="" xmlns:a16="http://schemas.microsoft.com/office/drawing/2014/main" val="20002"/>
                    </a:ext>
                  </a:extLst>
                </a:gridCol>
                <a:gridCol w="129032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716"/>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93281"/>
            <a:ext cx="9196829" cy="1323482"/>
          </a:xfrm>
          <a:prstGeom prst="rect">
            <a:avLst/>
          </a:prstGeom>
          <a:noFill/>
          <a:ln>
            <a:noFill/>
          </a:ln>
        </p:spPr>
        <p:txBody>
          <a:bodyPr spcFirstLastPara="1" wrap="square" lIns="0" tIns="6455" rIns="0" bIns="0" anchor="t" anchorCtr="0">
            <a:noAutofit/>
          </a:bodyPr>
          <a:lstStyle/>
          <a:p>
            <a:pPr marL="6803" marR="2721"/>
            <a:r>
              <a:rPr lang="en-US" sz="3200" dirty="0">
                <a:solidFill>
                  <a:srgbClr val="005493"/>
                </a:solidFill>
                <a:latin typeface="Calibri"/>
                <a:ea typeface="Calibri"/>
                <a:cs typeface="Calibri"/>
                <a:sym typeface="Calibri"/>
              </a:rPr>
              <a:t>Arrange orders by </a:t>
            </a:r>
            <a:r>
              <a:rPr lang="en-US" sz="3200" dirty="0" err="1">
                <a:solidFill>
                  <a:srgbClr val="005493"/>
                </a:solidFill>
                <a:latin typeface="Calibri"/>
                <a:ea typeface="Calibri"/>
                <a:cs typeface="Calibri"/>
                <a:sym typeface="Calibri"/>
              </a:rPr>
              <a:t>order_status_c_descr</a:t>
            </a:r>
            <a:r>
              <a:rPr lang="en-US" sz="3200" dirty="0">
                <a:solidFill>
                  <a:srgbClr val="005493"/>
                </a:solidFill>
                <a:latin typeface="Calibri"/>
                <a:ea typeface="Calibri"/>
                <a:cs typeface="Calibri"/>
                <a:sym typeface="Calibri"/>
              </a:rPr>
              <a:t>. What order statuses appear in the top rows of the data frame?</a:t>
            </a:r>
          </a:p>
          <a:p>
            <a:pPr marL="6803" marR="2721"/>
            <a:r>
              <a:rPr lang="en-US" sz="3200" dirty="0" smtClean="0">
                <a:solidFill>
                  <a:srgbClr val="005493"/>
                </a:solidFill>
                <a:latin typeface="Calibri"/>
                <a:ea typeface="Calibri"/>
                <a:cs typeface="Calibri"/>
                <a:sym typeface="Calibri"/>
              </a:rPr>
              <a:t>Add </a:t>
            </a:r>
            <a:r>
              <a:rPr lang="en-US" sz="3200" dirty="0" err="1">
                <a:solidFill>
                  <a:srgbClr val="005493"/>
                </a:solidFill>
                <a:latin typeface="Calibri"/>
                <a:ea typeface="Calibri"/>
                <a:cs typeface="Calibri"/>
                <a:sym typeface="Calibri"/>
              </a:rPr>
              <a:t>order_class_c_descr</a:t>
            </a:r>
            <a:r>
              <a:rPr lang="en-US" sz="3200" dirty="0">
                <a:solidFill>
                  <a:srgbClr val="005493"/>
                </a:solidFill>
                <a:latin typeface="Calibri"/>
                <a:ea typeface="Calibri"/>
                <a:cs typeface="Calibri"/>
                <a:sym typeface="Calibri"/>
              </a:rPr>
              <a:t> as a second (tie breaking) variable to arrange on, but order it in </a:t>
            </a:r>
            <a:r>
              <a:rPr lang="en-US" sz="3200" i="1" dirty="0">
                <a:solidFill>
                  <a:srgbClr val="005493"/>
                </a:solidFill>
                <a:latin typeface="Calibri"/>
                <a:ea typeface="Calibri"/>
                <a:cs typeface="Calibri"/>
                <a:sym typeface="Calibri"/>
              </a:rPr>
              <a:t>reverse</a:t>
            </a:r>
            <a:r>
              <a:rPr lang="en-US" sz="3200" dirty="0">
                <a:solidFill>
                  <a:srgbClr val="005493"/>
                </a:solidFill>
                <a:latin typeface="Calibri"/>
                <a:ea typeface="Calibri"/>
                <a:cs typeface="Calibri"/>
                <a:sym typeface="Calibri"/>
              </a:rPr>
              <a:t> alphabetical order. </a:t>
            </a:r>
            <a:endParaRPr lang="en-US" sz="3200" dirty="0" smtClean="0">
              <a:solidFill>
                <a:srgbClr val="005493"/>
              </a:solidFill>
              <a:latin typeface="Calibri"/>
              <a:ea typeface="Calibri"/>
              <a:cs typeface="Calibri"/>
              <a:sym typeface="Calibri"/>
            </a:endParaRPr>
          </a:p>
          <a:p>
            <a:pPr marL="6803" marR="2721"/>
            <a:endParaRPr lang="en-US" sz="3200" dirty="0" smtClean="0">
              <a:solidFill>
                <a:srgbClr val="005493"/>
              </a:solidFill>
              <a:latin typeface="Calibri"/>
              <a:ea typeface="Calibri"/>
              <a:cs typeface="Calibri"/>
              <a:sym typeface="Calibri"/>
            </a:endParaRPr>
          </a:p>
          <a:p>
            <a:pPr marL="6803" marR="2721"/>
            <a:r>
              <a:rPr lang="en-US" sz="3200" dirty="0" smtClean="0">
                <a:solidFill>
                  <a:srgbClr val="005493"/>
                </a:solidFill>
                <a:latin typeface="Calibri"/>
                <a:ea typeface="Calibri"/>
                <a:cs typeface="Calibri"/>
                <a:sym typeface="Calibri"/>
              </a:rPr>
              <a:t>Explore </a:t>
            </a:r>
            <a:r>
              <a:rPr lang="en-US" sz="3200" dirty="0">
                <a:solidFill>
                  <a:srgbClr val="005493"/>
                </a:solidFill>
                <a:latin typeface="Calibri"/>
                <a:ea typeface="Calibri"/>
                <a:cs typeface="Calibri"/>
                <a:sym typeface="Calibri"/>
              </a:rPr>
              <a:t>what type of order class appears at the top of the data frame. To what type of lab test does this order class seem to relate to?</a:t>
            </a:r>
            <a:endParaRPr lang="en-US" sz="32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3"/>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description,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dirty="0" err="1">
                <a:solidFill>
                  <a:srgbClr val="005493"/>
                </a:solidFill>
                <a:latin typeface="Calibri"/>
                <a:ea typeface="Calibri"/>
                <a:cs typeface="Calibri"/>
                <a:sym typeface="Calibri"/>
              </a:rPr>
              <a:t>pref_list_type</a:t>
            </a:r>
            <a:r>
              <a:rPr lang="en-US" sz="2800"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description and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077492"/>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1626494014"/>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 xmlns:a16="http://schemas.microsoft.com/office/drawing/2014/main" val="20000"/>
                    </a:ext>
                  </a:extLst>
                </a:gridCol>
                <a:gridCol w="4767943">
                  <a:extLst>
                    <a:ext uri="{9D8B030D-6E8A-4147-A177-3AD203B41FA5}">
                      <a16:colId xmlns="" xmlns:a16="http://schemas.microsoft.com/office/drawing/2014/main" val="20001"/>
                    </a:ext>
                  </a:extLst>
                </a:gridCol>
                <a:gridCol w="3663731">
                  <a:extLst>
                    <a:ext uri="{9D8B030D-6E8A-4147-A177-3AD203B41FA5}">
                      <a16:colId xmlns="" xmlns:a16="http://schemas.microsoft.com/office/drawing/2014/main" val="20002"/>
                    </a:ext>
                  </a:extLst>
                </a:gridCol>
              </a:tblGrid>
              <a:tr h="1221236">
                <a:tc>
                  <a:txBody>
                    <a:bodyPr/>
                    <a:lstStyle/>
                    <a:p>
                      <a:pPr marL="0" lvl="0" indent="0" algn="ctr" rtl="0">
                        <a:spcBef>
                          <a:spcPts val="0"/>
                        </a:spcBef>
                        <a:spcAft>
                          <a:spcPts val="0"/>
                        </a:spcAft>
                        <a:buNone/>
                      </a:pPr>
                      <a:r>
                        <a:rPr lang="en-US" sz="3600" dirty="0" smtClean="0"/>
                        <a:t>Type of Data</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Function</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Result of Function</a:t>
                      </a:r>
                      <a:endParaRPr sz="3600"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21452</TotalTime>
  <Words>5299</Words>
  <Application>Microsoft Office PowerPoint</Application>
  <PresentationFormat>Widescreen</PresentationFormat>
  <Paragraphs>911</Paragraphs>
  <Slides>68</Slides>
  <Notes>55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68</vt:i4>
      </vt:variant>
    </vt:vector>
  </HeadingPairs>
  <TitlesOfParts>
    <vt:vector size="81"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Transform Data with</vt:lpstr>
      <vt:lpstr>dplyr</vt:lpstr>
      <vt:lpstr>common syntax</vt:lpstr>
      <vt:lpstr>Isolating data</vt:lpstr>
      <vt:lpstr>Isolating data</vt:lpstr>
      <vt:lpstr>select()</vt:lpstr>
      <vt:lpstr>select()</vt:lpstr>
      <vt:lpstr>select()</vt:lpstr>
      <vt:lpstr>select()</vt:lpstr>
      <vt:lpstr>select()</vt:lpstr>
      <vt:lpstr>select()</vt:lpstr>
      <vt:lpstr>PowerPoint Presentation</vt:lpstr>
      <vt:lpstr>select(orders, 8)</vt:lpstr>
      <vt:lpstr>PowerPoint Presentation</vt:lpstr>
      <vt:lpstr>select() helpers</vt:lpstr>
      <vt:lpstr>select() helpers</vt:lpstr>
      <vt:lpstr>PowerPoint Presentation</vt:lpstr>
      <vt:lpstr>PowerPoint Presentation</vt:lpstr>
      <vt:lpstr>select() –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filter()</vt:lpstr>
      <vt:lpstr>Boolean operators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178</cp:revision>
  <dcterms:modified xsi:type="dcterms:W3CDTF">2019-05-01T22:28:37Z</dcterms:modified>
</cp:coreProperties>
</file>